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0" r:id="rId1"/>
  </p:sldMasterIdLst>
  <p:sldIdLst>
    <p:sldId id="256" r:id="rId2"/>
    <p:sldId id="257" r:id="rId3"/>
    <p:sldId id="258" r:id="rId4"/>
    <p:sldId id="277" r:id="rId5"/>
    <p:sldId id="259" r:id="rId6"/>
    <p:sldId id="280" r:id="rId7"/>
    <p:sldId id="281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8" r:id="rId24"/>
    <p:sldId id="279" r:id="rId25"/>
    <p:sldId id="275" r:id="rId26"/>
    <p:sldId id="27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26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103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88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527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6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95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6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6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7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2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59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270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38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50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507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70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5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D9F26-E3FB-4F6C-8B9C-B7319F3E7BC2}" type="datetimeFigureOut">
              <a:rPr lang="en-US" smtClean="0"/>
              <a:t>11/5/2019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C00C7-7175-40DB-9346-BA238225DC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96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diologyinfo.org/en/info.cfm?pg=venography" TargetMode="External"/><Relationship Id="rId2" Type="http://schemas.openxmlformats.org/officeDocument/2006/relationships/hyperlink" Target="https://www.hopkinsmedicine.org/health/treatment-tests-and-therapies/venogra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Ascending and </a:t>
            </a:r>
            <a:r>
              <a:rPr lang="en-US" dirty="0" smtClean="0"/>
              <a:t>Descending </a:t>
            </a:r>
            <a:r>
              <a:rPr lang="en-US" dirty="0"/>
              <a:t>venography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 Name</a:t>
            </a:r>
          </a:p>
          <a:p>
            <a:r>
              <a:rPr lang="en-US" dirty="0" smtClean="0"/>
              <a:t>Institution Affiliation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9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464552" cy="4351338"/>
          </a:xfrm>
        </p:spPr>
        <p:txBody>
          <a:bodyPr/>
          <a:lstStyle/>
          <a:p>
            <a:r>
              <a:rPr lang="en-US" dirty="0" err="1" smtClean="0"/>
              <a:t>Venogram</a:t>
            </a:r>
            <a:r>
              <a:rPr lang="en-US" dirty="0" smtClean="0"/>
              <a:t> is a test that allows the medical professional to see the veins in the body of the patient especially in the legs. </a:t>
            </a:r>
          </a:p>
          <a:p>
            <a:r>
              <a:rPr lang="en-US" dirty="0" smtClean="0"/>
              <a:t>Ascending venography precisely looks for a DVT and finds out where it is in the patient veins.</a:t>
            </a:r>
          </a:p>
          <a:p>
            <a:r>
              <a:rPr lang="en-US" dirty="0" smtClean="0"/>
              <a:t>Descending venography looks at how well the patient vein valves are.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753" y="1690687"/>
            <a:ext cx="3051048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7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the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74280" cy="4351338"/>
          </a:xfrm>
        </p:spPr>
        <p:txBody>
          <a:bodyPr/>
          <a:lstStyle/>
          <a:p>
            <a:r>
              <a:rPr lang="en-US" dirty="0" smtClean="0"/>
              <a:t>Used to find blood clots</a:t>
            </a:r>
          </a:p>
          <a:p>
            <a:r>
              <a:rPr lang="en-US" dirty="0" smtClean="0"/>
              <a:t>Used in identifying a vein to be utilized in a bypass procedure and dialysis access. </a:t>
            </a:r>
          </a:p>
          <a:p>
            <a:r>
              <a:rPr lang="en-US" dirty="0" smtClean="0"/>
              <a:t>Used to asses varicose veins before surgery.</a:t>
            </a:r>
          </a:p>
          <a:p>
            <a:r>
              <a:rPr lang="en-US" dirty="0" smtClean="0"/>
              <a:t>Used to asses the status of a vein</a:t>
            </a:r>
          </a:p>
          <a:p>
            <a:r>
              <a:rPr lang="en-US" dirty="0" smtClean="0"/>
              <a:t>Used as guidance of treatment of diseased veins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0" y="1825625"/>
            <a:ext cx="276073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8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patient needs Venography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57544" cy="4351338"/>
          </a:xfrm>
        </p:spPr>
        <p:txBody>
          <a:bodyPr/>
          <a:lstStyle/>
          <a:p>
            <a:r>
              <a:rPr lang="en-US" dirty="0" smtClean="0"/>
              <a:t>Venography is used to confirm a diagnosis of DVT.</a:t>
            </a:r>
          </a:p>
          <a:p>
            <a:r>
              <a:rPr lang="en-US" dirty="0" smtClean="0"/>
              <a:t>The procedure can be used to look at vein problem present at birth.</a:t>
            </a:r>
          </a:p>
          <a:p>
            <a:r>
              <a:rPr lang="en-US" dirty="0" smtClean="0"/>
              <a:t>The procedure is needed to look into the causes of swelling or pain in a leg.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743" y="1727940"/>
            <a:ext cx="4353045" cy="444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1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needed by Doctor before venography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40424" cy="4351338"/>
          </a:xfrm>
        </p:spPr>
        <p:txBody>
          <a:bodyPr/>
          <a:lstStyle/>
          <a:p>
            <a:r>
              <a:rPr lang="en-US" dirty="0" smtClean="0"/>
              <a:t>Pregnancy</a:t>
            </a:r>
          </a:p>
          <a:p>
            <a:r>
              <a:rPr lang="en-US" dirty="0" smtClean="0"/>
              <a:t>Recent illnesses</a:t>
            </a:r>
          </a:p>
          <a:p>
            <a:r>
              <a:rPr lang="en-US" dirty="0" smtClean="0"/>
              <a:t>Medical conditions</a:t>
            </a:r>
          </a:p>
          <a:p>
            <a:r>
              <a:rPr lang="en-US" dirty="0" smtClean="0"/>
              <a:t>Medications being taken currently</a:t>
            </a:r>
          </a:p>
          <a:p>
            <a:r>
              <a:rPr lang="en-US" dirty="0" smtClean="0"/>
              <a:t>Allergies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624" y="1690688"/>
            <a:ext cx="337185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7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know before Agreeing to the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989064" cy="4351338"/>
          </a:xfrm>
        </p:spPr>
        <p:txBody>
          <a:bodyPr/>
          <a:lstStyle/>
          <a:p>
            <a:r>
              <a:rPr lang="en-US" dirty="0" smtClean="0"/>
              <a:t>The name of the procedure</a:t>
            </a:r>
          </a:p>
          <a:p>
            <a:r>
              <a:rPr lang="en-US" dirty="0" smtClean="0"/>
              <a:t>Reason of having the procedure</a:t>
            </a:r>
          </a:p>
          <a:p>
            <a:r>
              <a:rPr lang="en-US" dirty="0" smtClean="0"/>
              <a:t>Results expected and what they mean</a:t>
            </a:r>
          </a:p>
          <a:p>
            <a:r>
              <a:rPr lang="en-US" dirty="0" smtClean="0"/>
              <a:t>Risk and benefits of the procedure</a:t>
            </a:r>
          </a:p>
          <a:p>
            <a:r>
              <a:rPr lang="en-US" dirty="0" smtClean="0"/>
              <a:t>Possible side effects of procedure</a:t>
            </a:r>
          </a:p>
          <a:p>
            <a:r>
              <a:rPr lang="en-US" dirty="0" smtClean="0"/>
              <a:t>When and where one will have the procedure</a:t>
            </a:r>
          </a:p>
          <a:p>
            <a:r>
              <a:rPr lang="en-US" dirty="0" smtClean="0"/>
              <a:t>Who will do the procedure and their qualifications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264" y="1825625"/>
            <a:ext cx="352653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7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know before Agreeing to the Procedure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354824" cy="4351338"/>
          </a:xfrm>
        </p:spPr>
        <p:txBody>
          <a:bodyPr/>
          <a:lstStyle/>
          <a:p>
            <a:r>
              <a:rPr lang="en-US" dirty="0" smtClean="0"/>
              <a:t>What would have happened if the procedure was not done</a:t>
            </a:r>
          </a:p>
          <a:p>
            <a:r>
              <a:rPr lang="en-US" dirty="0" smtClean="0"/>
              <a:t>Any alternative procedures to think about</a:t>
            </a:r>
          </a:p>
          <a:p>
            <a:r>
              <a:rPr lang="en-US" dirty="0" smtClean="0"/>
              <a:t>When and how one will get the results</a:t>
            </a:r>
          </a:p>
          <a:p>
            <a:r>
              <a:rPr lang="en-US" dirty="0" smtClean="0"/>
              <a:t>Who to call after the procedure incase on has questions</a:t>
            </a:r>
          </a:p>
          <a:p>
            <a:r>
              <a:rPr lang="en-US" dirty="0" smtClean="0"/>
              <a:t>The total cost of the procedure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3024" y="1825625"/>
            <a:ext cx="316077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7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for the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074664" cy="4351338"/>
          </a:xfrm>
        </p:spPr>
        <p:txBody>
          <a:bodyPr/>
          <a:lstStyle/>
          <a:p>
            <a:r>
              <a:rPr lang="en-US" dirty="0" smtClean="0"/>
              <a:t>Do not take medications several hours before the procedure</a:t>
            </a:r>
          </a:p>
          <a:p>
            <a:r>
              <a:rPr lang="en-US" dirty="0" smtClean="0"/>
              <a:t>Do not eat or drink anything several hours before the procedure</a:t>
            </a:r>
          </a:p>
          <a:p>
            <a:r>
              <a:rPr lang="en-US" dirty="0" smtClean="0"/>
              <a:t>Drink some clear liquids on the procedure day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864" y="1941209"/>
            <a:ext cx="434803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55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Used for the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procedure equipment consists of;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radiographic 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One or two x-ray tubes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television-like monitor located in the examining room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690688"/>
            <a:ext cx="403860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Equipment Used for the Procedure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635752" cy="4351338"/>
          </a:xfrm>
        </p:spPr>
        <p:txBody>
          <a:bodyPr/>
          <a:lstStyle/>
          <a:p>
            <a:r>
              <a:rPr lang="en-US" dirty="0" smtClean="0"/>
              <a:t>Fluoroscopy – Coverts x-rays into video images and used to watch and guide progress of procedure.</a:t>
            </a:r>
          </a:p>
          <a:p>
            <a:r>
              <a:rPr lang="en-US" dirty="0" smtClean="0"/>
              <a:t>An intravenous line.</a:t>
            </a:r>
          </a:p>
          <a:p>
            <a:r>
              <a:rPr lang="en-US" dirty="0" smtClean="0"/>
              <a:t>Ultrasound machine</a:t>
            </a:r>
          </a:p>
          <a:p>
            <a:r>
              <a:rPr lang="en-US" dirty="0" smtClean="0"/>
              <a:t>Devices monitoring blood pressure and heart beat.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2" y="1690687"/>
            <a:ext cx="432011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7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of the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it is carefully aimed at the part of the body being examined, an x-ray machine produces a small burst of radiation that passes through the body, recording an image on photographic film or a special detector.</a:t>
            </a:r>
          </a:p>
          <a:p>
            <a:r>
              <a:rPr lang="en-US" dirty="0" smtClean="0"/>
              <a:t>X-rays are absorbed by different parts of the body in different degrees.</a:t>
            </a:r>
          </a:p>
          <a:p>
            <a:r>
              <a:rPr lang="en-US" dirty="0" smtClean="0"/>
              <a:t>Soft tissues such as fats allows more x-rays to pass through them.</a:t>
            </a:r>
          </a:p>
          <a:p>
            <a:r>
              <a:rPr lang="en-US" dirty="0" smtClean="0"/>
              <a:t>Dense bone absorbs more of the radiations </a:t>
            </a:r>
            <a:r>
              <a:rPr lang="en-US" dirty="0" smtClean="0"/>
              <a:t>(Johns Hopkins Medicine, </a:t>
            </a:r>
            <a:r>
              <a:rPr lang="en-US" dirty="0" err="1" smtClean="0"/>
              <a:t>n.d.</a:t>
            </a:r>
            <a:r>
              <a:rPr lang="en-US" dirty="0"/>
              <a:t>)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28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of the Procedure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to different rates of radiation exposure, bones appear white on the x-rays.</a:t>
            </a:r>
          </a:p>
          <a:p>
            <a:r>
              <a:rPr lang="en-US" dirty="0" smtClean="0"/>
              <a:t>Soft tissues shows up in shades of gray and air appears black</a:t>
            </a:r>
          </a:p>
          <a:p>
            <a:r>
              <a:rPr lang="en-US" dirty="0" smtClean="0"/>
              <a:t>Veins cannot be seen on an x-ray.</a:t>
            </a:r>
          </a:p>
          <a:p>
            <a:r>
              <a:rPr lang="en-US" dirty="0" smtClean="0"/>
              <a:t>Through the IV line, Iodine-based contrasts materials are injected  into the veins to make them visible on x-rays (</a:t>
            </a:r>
            <a:r>
              <a:rPr lang="en-US" dirty="0" err="1" smtClean="0"/>
              <a:t>Bjarnason</a:t>
            </a:r>
            <a:r>
              <a:rPr lang="en-US" dirty="0" smtClean="0"/>
              <a:t>, 2017)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erforming the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550152" cy="4351338"/>
          </a:xfrm>
        </p:spPr>
        <p:txBody>
          <a:bodyPr/>
          <a:lstStyle/>
          <a:p>
            <a:r>
              <a:rPr lang="en-US" dirty="0" smtClean="0"/>
              <a:t>The procedure is done on an outpatient basis</a:t>
            </a:r>
          </a:p>
          <a:p>
            <a:r>
              <a:rPr lang="en-US" dirty="0" smtClean="0"/>
              <a:t>The procedure is done in the healthcare facility x-ray department</a:t>
            </a:r>
          </a:p>
          <a:p>
            <a:r>
              <a:rPr lang="en-US" dirty="0" smtClean="0"/>
              <a:t>The procedure sometime is done in an interventional radiology suite (special procedures suite).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352" y="1825625"/>
            <a:ext cx="39654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4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Performing the Procedure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patient lies on an x-ray table</a:t>
            </a:r>
          </a:p>
          <a:p>
            <a:r>
              <a:rPr lang="en-US" dirty="0" smtClean="0"/>
              <a:t>The table is situated to a standing position depending on the part of the body.</a:t>
            </a:r>
          </a:p>
          <a:p>
            <a:r>
              <a:rPr lang="en-US" dirty="0" smtClean="0"/>
              <a:t>The patient is secured with safety straps if the table is repositioned during the procedure.</a:t>
            </a:r>
          </a:p>
          <a:p>
            <a:r>
              <a:rPr lang="en-US" dirty="0" smtClean="0"/>
              <a:t>The physician inserts a needle into the vein to inject the contrast agent.</a:t>
            </a:r>
          </a:p>
          <a:p>
            <a:r>
              <a:rPr lang="en-US" dirty="0" smtClean="0"/>
              <a:t>The patient is moved in different positions to allow precise taking of x-ray pictures (</a:t>
            </a:r>
            <a:r>
              <a:rPr lang="en-US" dirty="0" smtClean="0"/>
              <a:t>Gabriel, </a:t>
            </a:r>
            <a:r>
              <a:rPr lang="en-US" dirty="0" err="1" smtClean="0"/>
              <a:t>Shiu</a:t>
            </a:r>
            <a:r>
              <a:rPr lang="en-US" dirty="0" smtClean="0"/>
              <a:t> &amp; </a:t>
            </a:r>
            <a:r>
              <a:rPr lang="en-US" dirty="0" err="1" smtClean="0"/>
              <a:t>Ruehm</a:t>
            </a:r>
            <a:r>
              <a:rPr lang="en-US" dirty="0" smtClean="0"/>
              <a:t>, 2016).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65188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Experience during the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Patient removes some clothes and wears gown during the procedure</a:t>
            </a:r>
          </a:p>
          <a:p>
            <a:r>
              <a:rPr lang="en-US" dirty="0" smtClean="0"/>
              <a:t>Patient removes all jewelry, removable dental appliances, eye-glasses and other mental objects and clothing which might interfere wit the x-ray images.</a:t>
            </a:r>
          </a:p>
          <a:p>
            <a:r>
              <a:rPr lang="en-US" dirty="0" smtClean="0"/>
              <a:t>Patient feels slight pinch when needle is inserted into the vein.</a:t>
            </a:r>
          </a:p>
          <a:p>
            <a:r>
              <a:rPr lang="en-US" dirty="0" smtClean="0"/>
              <a:t>Patient may feel pressure when the catheter is inserted into the vein. </a:t>
            </a:r>
          </a:p>
          <a:p>
            <a:r>
              <a:rPr lang="en-US" dirty="0" smtClean="0"/>
              <a:t>All through the procedure, the patient does not feel serious discomfort (</a:t>
            </a:r>
            <a:r>
              <a:rPr lang="en-US" dirty="0" smtClean="0"/>
              <a:t>Radiological Society of North America (RSNA) and American College of Radiology (ACR)).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4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Experience during the Procedure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patients feels warm when the contrast materials passes through the body.</a:t>
            </a:r>
          </a:p>
          <a:p>
            <a:r>
              <a:rPr lang="en-US" dirty="0" smtClean="0"/>
              <a:t>Patient may feel mental taste in the mouth.</a:t>
            </a:r>
          </a:p>
          <a:p>
            <a:r>
              <a:rPr lang="en-US" dirty="0" smtClean="0"/>
              <a:t>The leg or arm may feel as if they are getting numb. </a:t>
            </a:r>
          </a:p>
          <a:p>
            <a:r>
              <a:rPr lang="en-US" dirty="0" smtClean="0"/>
              <a:t>The patient is asked to hold breathing for some minute to reduce the possibility of blurred images when the x-ray is being taken.</a:t>
            </a:r>
          </a:p>
          <a:p>
            <a:r>
              <a:rPr lang="en-US" dirty="0" smtClean="0"/>
              <a:t>The x-ray machine is activated from another room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35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Experience during the Procedure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patient is asked to wait until the radiologist determines that all the necessary images have been obtained.</a:t>
            </a:r>
          </a:p>
          <a:p>
            <a:r>
              <a:rPr lang="en-US" dirty="0" smtClean="0"/>
              <a:t>The procedure take between 30 and 45 minutes to complete</a:t>
            </a:r>
          </a:p>
          <a:p>
            <a:r>
              <a:rPr lang="en-US" dirty="0" smtClean="0"/>
              <a:t>To remove contrast materials from patient veins, fluids are run through the patient IV</a:t>
            </a:r>
          </a:p>
          <a:p>
            <a:r>
              <a:rPr lang="en-US" dirty="0" smtClean="0"/>
              <a:t>The patient is instructed to drink a lot of drinks the following day after procedure</a:t>
            </a:r>
          </a:p>
          <a:p>
            <a:r>
              <a:rPr lang="en-US" dirty="0" smtClean="0"/>
              <a:t>Observation of any sign of complications such as bleeding is made after completion of the procedure</a:t>
            </a:r>
          </a:p>
        </p:txBody>
      </p:sp>
    </p:spTree>
    <p:extLst>
      <p:ext uri="{BB962C8B-B14F-4D97-AF65-F5344CB8AC3E}">
        <p14:creationId xmlns:p14="http://schemas.microsoft.com/office/powerpoint/2010/main" val="84448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Results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171944" cy="4351338"/>
          </a:xfrm>
        </p:spPr>
        <p:txBody>
          <a:bodyPr/>
          <a:lstStyle/>
          <a:p>
            <a:r>
              <a:rPr lang="en-US" dirty="0" smtClean="0"/>
              <a:t>The images are analyzed by a trained physician and radiologist</a:t>
            </a:r>
          </a:p>
          <a:p>
            <a:r>
              <a:rPr lang="en-US" dirty="0" smtClean="0"/>
              <a:t>The radiologist or the physician will send a signed report to the patient primary care or the referring physician.</a:t>
            </a:r>
          </a:p>
          <a:p>
            <a:r>
              <a:rPr lang="en-US" dirty="0" smtClean="0"/>
              <a:t>The primary care will there after discuss the results with the patient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144" y="1825625"/>
            <a:ext cx="334365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5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Results interpretation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the procedure, follow-up exams are needed</a:t>
            </a:r>
          </a:p>
          <a:p>
            <a:r>
              <a:rPr lang="en-US" dirty="0" smtClean="0"/>
              <a:t>The doctor has to explain why the need of the follow-up exams</a:t>
            </a:r>
          </a:p>
          <a:p>
            <a:r>
              <a:rPr lang="en-US" dirty="0" smtClean="0"/>
              <a:t>A follow up exam is done due to potential abnormality.</a:t>
            </a:r>
          </a:p>
          <a:p>
            <a:r>
              <a:rPr lang="en-US" dirty="0" smtClean="0"/>
              <a:t>Follow up exam is also needed to see if there has been any change in an abnormality over time.</a:t>
            </a:r>
          </a:p>
          <a:p>
            <a:r>
              <a:rPr lang="en-US" dirty="0" smtClean="0"/>
              <a:t>Follow up exams are the best way to see if treatment is working or if an abnormality is stable or has changed.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8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Potential 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696456" cy="4351338"/>
          </a:xfrm>
        </p:spPr>
        <p:txBody>
          <a:bodyPr/>
          <a:lstStyle/>
          <a:p>
            <a:r>
              <a:rPr lang="en-US" dirty="0" smtClean="0"/>
              <a:t>Allergic reaction if contrast material is injected</a:t>
            </a:r>
          </a:p>
          <a:p>
            <a:r>
              <a:rPr lang="en-US" dirty="0" smtClean="0"/>
              <a:t>The procedure can cause deep vein thrombosis</a:t>
            </a:r>
          </a:p>
          <a:p>
            <a:r>
              <a:rPr lang="en-US" dirty="0" smtClean="0"/>
              <a:t>Risk of kidneys injury with contrast injection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656" y="1825625"/>
            <a:ext cx="37597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61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Procedure Potential Risks Cont'd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294120" cy="4351338"/>
          </a:xfrm>
        </p:spPr>
        <p:txBody>
          <a:bodyPr/>
          <a:lstStyle/>
          <a:p>
            <a:r>
              <a:rPr lang="en-US" dirty="0" smtClean="0"/>
              <a:t>Risk of blood vessel damage</a:t>
            </a:r>
          </a:p>
          <a:p>
            <a:r>
              <a:rPr lang="en-US" dirty="0" smtClean="0"/>
              <a:t>Risk of bleeding at the puncture site</a:t>
            </a:r>
          </a:p>
          <a:p>
            <a:r>
              <a:rPr lang="en-US" dirty="0" smtClean="0"/>
              <a:t>Risk of vessel infection</a:t>
            </a:r>
          </a:p>
          <a:p>
            <a:r>
              <a:rPr lang="en-US" dirty="0" smtClean="0"/>
              <a:t>Risk of cancer  from excessive radiation exposure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825625"/>
            <a:ext cx="42839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1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Radiation Exposure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Care is taken during procedure to use lowest radiation dose possible while producing the best images for evaluation.</a:t>
            </a:r>
          </a:p>
          <a:p>
            <a:r>
              <a:rPr lang="en-US" dirty="0" smtClean="0"/>
              <a:t>National and international radiology protection organizations continually review and update the technique standards used by radiology professionals.</a:t>
            </a:r>
          </a:p>
          <a:p>
            <a:r>
              <a:rPr lang="en-US" dirty="0" smtClean="0"/>
              <a:t>Modern x-ray systems have very controlled x-ray beams and dose control methods to minimize stray (scatter) radiation. This ensures that those parts of a patient's body not being imaged receive minimal radiation exposure.</a:t>
            </a:r>
          </a:p>
        </p:txBody>
      </p:sp>
    </p:spTree>
    <p:extLst>
      <p:ext uri="{BB962C8B-B14F-4D97-AF65-F5344CB8AC3E}">
        <p14:creationId xmlns:p14="http://schemas.microsoft.com/office/powerpoint/2010/main" val="364803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procedure Less Accurate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/>
          <a:lstStyle/>
          <a:p>
            <a:r>
              <a:rPr lang="en-US" dirty="0" smtClean="0"/>
              <a:t>Extreme Obesity</a:t>
            </a:r>
          </a:p>
          <a:p>
            <a:r>
              <a:rPr lang="en-US" dirty="0" smtClean="0"/>
              <a:t>Severe swelling in the leg or arm</a:t>
            </a:r>
          </a:p>
          <a:p>
            <a:r>
              <a:rPr lang="en-US" dirty="0" smtClean="0"/>
              <a:t>Constant movement of leg or arm during procedure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825625"/>
            <a:ext cx="403860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0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879336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patient should call the healthcare provider immediately he or she experiences the following after the procedure;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Fever of 100.4°F (38.0°C) or higher or chills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Bleeding or other drainage from the injection site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Pain, redness, or swelling at the injection site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536" y="1825625"/>
            <a:ext cx="374377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0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Venography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Results of the procedure can be altered if patient is unable to sit still during the procedure since the movement will impact contrast material moves in the patient veins.</a:t>
            </a:r>
          </a:p>
          <a:p>
            <a:r>
              <a:rPr lang="en-US" dirty="0" smtClean="0"/>
              <a:t>Exams may further be required to reinforce the procedure is more central veins are located in the chest, abdomen and pelvis.</a:t>
            </a:r>
          </a:p>
          <a:p>
            <a:r>
              <a:rPr lang="en-US" dirty="0" smtClean="0"/>
              <a:t>In most cases, Ultrasound is proffered procedure since it has fewer risks and side effects</a:t>
            </a:r>
            <a:r>
              <a:rPr lang="en-US" dirty="0" smtClean="0"/>
              <a:t> (Johns Hopkins Medicine, </a:t>
            </a:r>
            <a:r>
              <a:rPr lang="en-US" dirty="0" err="1" smtClean="0"/>
              <a:t>n.d.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7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Johns Hopkins Medicine. (</a:t>
            </a:r>
            <a:r>
              <a:rPr lang="en-US" dirty="0" err="1"/>
              <a:t>n.d.</a:t>
            </a:r>
            <a:r>
              <a:rPr lang="en-US" dirty="0"/>
              <a:t>). </a:t>
            </a:r>
            <a:r>
              <a:rPr lang="en-US" dirty="0" err="1"/>
              <a:t>Venogram</a:t>
            </a:r>
            <a:r>
              <a:rPr lang="en-US" dirty="0"/>
              <a:t>. Retrieved from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www.hopkinsmedicine.org/health/treatment-tests-and-therapies/venogram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Radiological Society of North America (RSNA) and American College of Radiology (ACR). (</a:t>
            </a:r>
            <a:r>
              <a:rPr lang="en-US" dirty="0" err="1"/>
              <a:t>n.d.</a:t>
            </a:r>
            <a:r>
              <a:rPr lang="en-US" dirty="0"/>
              <a:t>). Venography. Retrieved from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www.radiologyinfo.org/en/info.cfm?pg=venography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 smtClean="0"/>
              <a:t>Bjarnason</a:t>
            </a:r>
            <a:r>
              <a:rPr lang="en-US" dirty="0" smtClean="0"/>
              <a:t>, H. (2017). Direct contrast venography. In </a:t>
            </a:r>
            <a:r>
              <a:rPr lang="en-US" i="1" dirty="0" smtClean="0"/>
              <a:t>Handbook of Venous and Lymphatic Disorders</a:t>
            </a:r>
            <a:r>
              <a:rPr lang="en-US" dirty="0" smtClean="0"/>
              <a:t> (pp. 169-176). CRC Press.</a:t>
            </a:r>
          </a:p>
          <a:p>
            <a:r>
              <a:rPr lang="en-US" dirty="0" smtClean="0"/>
              <a:t>Gabriel, S., </a:t>
            </a:r>
            <a:r>
              <a:rPr lang="en-US" dirty="0" err="1" smtClean="0"/>
              <a:t>Shiu</a:t>
            </a:r>
            <a:r>
              <a:rPr lang="en-US" dirty="0" smtClean="0"/>
              <a:t>, C. K., &amp; </a:t>
            </a:r>
            <a:r>
              <a:rPr lang="en-US" dirty="0" err="1" smtClean="0"/>
              <a:t>Ruehm</a:t>
            </a:r>
            <a:r>
              <a:rPr lang="en-US" dirty="0" smtClean="0"/>
              <a:t>, S. G. (2016). Magnetic Resonance Venography. In </a:t>
            </a:r>
            <a:r>
              <a:rPr lang="en-US" i="1" dirty="0" smtClean="0"/>
              <a:t>Imaging of the Cardiovascular System, Thorax, and Abdomen</a:t>
            </a:r>
            <a:r>
              <a:rPr lang="en-US" dirty="0" smtClean="0"/>
              <a:t> (pp. 135-156). CRC Press.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196</TotalTime>
  <Words>1391</Words>
  <Application>Microsoft Office PowerPoint</Application>
  <PresentationFormat>Widescreen</PresentationFormat>
  <Paragraphs>130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Trebuchet MS</vt:lpstr>
      <vt:lpstr>Berlin</vt:lpstr>
      <vt:lpstr>Ascending and Descending venography</vt:lpstr>
      <vt:lpstr>Introduction</vt:lpstr>
      <vt:lpstr>Use of the Procedure</vt:lpstr>
      <vt:lpstr>Why patient needs Venography</vt:lpstr>
      <vt:lpstr>Information needed by Doctor before venography</vt:lpstr>
      <vt:lpstr>What to know before Agreeing to the Procedure</vt:lpstr>
      <vt:lpstr>What to know before Agreeing to the Procedure Cont'd </vt:lpstr>
      <vt:lpstr>Preparation for the Procedure</vt:lpstr>
      <vt:lpstr>Equipment Used for the Procedure</vt:lpstr>
      <vt:lpstr>Equipment Used for the Procedure Cont'd </vt:lpstr>
      <vt:lpstr>Working of the Procedure</vt:lpstr>
      <vt:lpstr>Working of the Procedure Cont'd </vt:lpstr>
      <vt:lpstr>Performing the Procedure</vt:lpstr>
      <vt:lpstr>Performing the Procedure Cont'd </vt:lpstr>
      <vt:lpstr>Patient Experience during the Procedure</vt:lpstr>
      <vt:lpstr>Patient Experience during the Procedure Cont'd </vt:lpstr>
      <vt:lpstr>Patient Experience during the Procedure Cont'd </vt:lpstr>
      <vt:lpstr>Procedure Results interpretation</vt:lpstr>
      <vt:lpstr>Procedure Results interpretation Cont'd </vt:lpstr>
      <vt:lpstr>Procedure Potential Risks</vt:lpstr>
      <vt:lpstr>Procedure Potential Risks Cont'd </vt:lpstr>
      <vt:lpstr>Minimizing Radiation Exposure</vt:lpstr>
      <vt:lpstr>What makes procedure Less Accurate</vt:lpstr>
      <vt:lpstr>Effects of Procedure</vt:lpstr>
      <vt:lpstr>Limitations of Venography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and descending venography</dc:title>
  <dc:creator>user</dc:creator>
  <cp:lastModifiedBy>MORRIS</cp:lastModifiedBy>
  <cp:revision>18</cp:revision>
  <dcterms:created xsi:type="dcterms:W3CDTF">2019-11-05T07:23:33Z</dcterms:created>
  <dcterms:modified xsi:type="dcterms:W3CDTF">2019-11-05T10:39:53Z</dcterms:modified>
</cp:coreProperties>
</file>